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8"/>
  </p:notesMasterIdLst>
  <p:handoutMasterIdLst>
    <p:handoutMasterId r:id="rId39"/>
  </p:handoutMasterIdLst>
  <p:sldIdLst>
    <p:sldId id="297" r:id="rId5"/>
    <p:sldId id="298" r:id="rId6"/>
    <p:sldId id="267" r:id="rId7"/>
    <p:sldId id="332" r:id="rId8"/>
    <p:sldId id="323" r:id="rId9"/>
    <p:sldId id="334" r:id="rId10"/>
    <p:sldId id="290" r:id="rId11"/>
    <p:sldId id="296" r:id="rId12"/>
    <p:sldId id="328" r:id="rId13"/>
    <p:sldId id="333" r:id="rId14"/>
    <p:sldId id="324" r:id="rId15"/>
    <p:sldId id="325" r:id="rId16"/>
    <p:sldId id="335" r:id="rId17"/>
    <p:sldId id="326" r:id="rId18"/>
    <p:sldId id="327" r:id="rId19"/>
    <p:sldId id="268" r:id="rId20"/>
    <p:sldId id="273" r:id="rId21"/>
    <p:sldId id="329" r:id="rId22"/>
    <p:sldId id="301" r:id="rId23"/>
    <p:sldId id="321" r:id="rId24"/>
    <p:sldId id="269" r:id="rId25"/>
    <p:sldId id="280" r:id="rId26"/>
    <p:sldId id="330" r:id="rId27"/>
    <p:sldId id="300" r:id="rId28"/>
    <p:sldId id="307" r:id="rId29"/>
    <p:sldId id="331" r:id="rId30"/>
    <p:sldId id="293" r:id="rId31"/>
    <p:sldId id="312" r:id="rId32"/>
    <p:sldId id="313" r:id="rId33"/>
    <p:sldId id="314" r:id="rId34"/>
    <p:sldId id="315" r:id="rId35"/>
    <p:sldId id="316" r:id="rId36"/>
    <p:sldId id="318" r:id="rId37"/>
  </p:sldIdLst>
  <p:sldSz cx="9144000" cy="5143500" type="screen16x9"/>
  <p:notesSz cx="6858000" cy="9144000"/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2344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7288" userDrawn="1">
          <p15:clr>
            <a:srgbClr val="A4A3A4"/>
          </p15:clr>
        </p15:guide>
        <p15:guide id="8" pos="1504" userDrawn="1">
          <p15:clr>
            <a:srgbClr val="A4A3A4"/>
          </p15:clr>
        </p15:guide>
        <p15:guide id="9" pos="6562" userDrawn="1">
          <p15:clr>
            <a:srgbClr val="A4A3A4"/>
          </p15:clr>
        </p15:guide>
        <p15:guide id="10" pos="6131" userDrawn="1">
          <p15:clr>
            <a:srgbClr val="A4A3A4"/>
          </p15:clr>
        </p15:guide>
        <p15:guide id="11" pos="1096" userDrawn="1">
          <p15:clr>
            <a:srgbClr val="A4A3A4"/>
          </p15:clr>
        </p15:guide>
        <p15:guide id="12" pos="711" userDrawn="1">
          <p15:clr>
            <a:srgbClr val="A4A3A4"/>
          </p15:clr>
        </p15:guide>
        <p15:guide id="13" pos="2094" userDrawn="1">
          <p15:clr>
            <a:srgbClr val="A4A3A4"/>
          </p15:clr>
        </p15:guide>
        <p15:guide id="14" pos="5723" userDrawn="1">
          <p15:clr>
            <a:srgbClr val="A4A3A4"/>
          </p15:clr>
        </p15:guide>
        <p15:guide id="15" pos="2707" userDrawn="1">
          <p15:clr>
            <a:srgbClr val="A4A3A4"/>
          </p15:clr>
        </p15:guide>
        <p15:guide id="16" pos="3841" userDrawn="1">
          <p15:clr>
            <a:srgbClr val="A4A3A4"/>
          </p15:clr>
        </p15:guide>
        <p15:guide id="17" orient="horz" pos="2591" userDrawn="1">
          <p15:clr>
            <a:srgbClr val="A4A3A4"/>
          </p15:clr>
        </p15:guide>
        <p15:guide id="18" pos="507" userDrawn="1">
          <p15:clr>
            <a:srgbClr val="A4A3A4"/>
          </p15:clr>
        </p15:guide>
        <p15:guide id="19" pos="7152" userDrawn="1">
          <p15:clr>
            <a:srgbClr val="A4A3A4"/>
          </p15:clr>
        </p15:guide>
        <p15:guide id="20" pos="189" userDrawn="1">
          <p15:clr>
            <a:srgbClr val="A4A3A4"/>
          </p15:clr>
        </p15:guide>
        <p15:guide id="21" pos="7492" userDrawn="1">
          <p15:clr>
            <a:srgbClr val="A4A3A4"/>
          </p15:clr>
        </p15:guide>
        <p15:guide id="22" orient="horz" pos="3022" userDrawn="1">
          <p15:clr>
            <a:srgbClr val="A4A3A4"/>
          </p15:clr>
        </p15:guide>
        <p15:guide id="23" pos="3636" userDrawn="1">
          <p15:clr>
            <a:srgbClr val="A4A3A4"/>
          </p15:clr>
        </p15:guide>
        <p15:guide id="24" pos="1051" userDrawn="1">
          <p15:clr>
            <a:srgbClr val="A4A3A4"/>
          </p15:clr>
        </p15:guide>
        <p15:guide id="25" pos="36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A6C"/>
    <a:srgbClr val="230161"/>
    <a:srgbClr val="972F0F"/>
    <a:srgbClr val="DC243F"/>
    <a:srgbClr val="308DA2"/>
    <a:srgbClr val="1C9A00"/>
    <a:srgbClr val="F6323C"/>
    <a:srgbClr val="F4A628"/>
    <a:srgbClr val="093795"/>
    <a:srgbClr val="2C3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7" autoAdjust="0"/>
    <p:restoredTop sz="95179" autoAdjust="0"/>
  </p:normalViewPr>
  <p:slideViewPr>
    <p:cSldViewPr snapToGrid="0" snapToObjects="1">
      <p:cViewPr varScale="1">
        <p:scale>
          <a:sx n="159" d="100"/>
          <a:sy n="159" d="100"/>
        </p:scale>
        <p:origin x="-160" y="-104"/>
      </p:cViewPr>
      <p:guideLst>
        <p:guide orient="horz" pos="1620"/>
        <p:guide orient="horz" pos="515"/>
        <p:guide orient="horz" pos="2998"/>
        <p:guide orient="horz" pos="1943"/>
        <p:guide orient="horz" pos="2267"/>
        <p:guide pos="295"/>
        <p:guide pos="1758"/>
        <p:guide pos="5465"/>
        <p:guide pos="1128"/>
        <p:guide pos="4921"/>
        <p:guide pos="4598"/>
        <p:guide pos="822"/>
        <p:guide pos="533"/>
        <p:guide pos="1570"/>
        <p:guide pos="4292"/>
        <p:guide pos="2030"/>
        <p:guide pos="2880"/>
        <p:guide pos="380"/>
        <p:guide pos="5363"/>
        <p:guide pos="142"/>
        <p:guide pos="5618"/>
        <p:guide pos="2727"/>
        <p:guide pos="788"/>
        <p:guide pos="27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基金单位净值</c:v>
                </c:pt>
              </c:strCache>
            </c:strRef>
          </c:tx>
          <c:spPr>
            <a:ln w="28575">
              <a:solidFill>
                <a:srgbClr val="242424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8575">
                <a:solidFill>
                  <a:srgbClr val="242424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180402.0</c:v>
                </c:pt>
                <c:pt idx="1">
                  <c:v>180403.0</c:v>
                </c:pt>
                <c:pt idx="2">
                  <c:v>180404.0</c:v>
                </c:pt>
                <c:pt idx="3">
                  <c:v>180405.0</c:v>
                </c:pt>
                <c:pt idx="4">
                  <c:v>180406.0</c:v>
                </c:pt>
                <c:pt idx="5">
                  <c:v>180409.0</c:v>
                </c:pt>
                <c:pt idx="6">
                  <c:v>180410.0</c:v>
                </c:pt>
                <c:pt idx="7">
                  <c:v>180411.0</c:v>
                </c:pt>
                <c:pt idx="8">
                  <c:v>180412.0</c:v>
                </c:pt>
                <c:pt idx="9">
                  <c:v>180413.0</c:v>
                </c:pt>
                <c:pt idx="10">
                  <c:v>180417.0</c:v>
                </c:pt>
                <c:pt idx="11">
                  <c:v>180418.0</c:v>
                </c:pt>
                <c:pt idx="12">
                  <c:v>180419.0</c:v>
                </c:pt>
                <c:pt idx="13">
                  <c:v>180420.0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1.0</c:v>
                </c:pt>
                <c:pt idx="1">
                  <c:v>0.9</c:v>
                </c:pt>
                <c:pt idx="2">
                  <c:v>1.0</c:v>
                </c:pt>
                <c:pt idx="3">
                  <c:v>1.2</c:v>
                </c:pt>
                <c:pt idx="4">
                  <c:v>1.3</c:v>
                </c:pt>
                <c:pt idx="5">
                  <c:v>0.7</c:v>
                </c:pt>
                <c:pt idx="6">
                  <c:v>0.75</c:v>
                </c:pt>
                <c:pt idx="7">
                  <c:v>0.95</c:v>
                </c:pt>
                <c:pt idx="8">
                  <c:v>1.15</c:v>
                </c:pt>
                <c:pt idx="9">
                  <c:v>1.4</c:v>
                </c:pt>
                <c:pt idx="10">
                  <c:v>1.6</c:v>
                </c:pt>
                <c:pt idx="11">
                  <c:v>1.5</c:v>
                </c:pt>
                <c:pt idx="12">
                  <c:v>1.35</c:v>
                </c:pt>
                <c:pt idx="13">
                  <c:v>1.43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平均持仓成本</c:v>
                </c:pt>
              </c:strCache>
            </c:strRef>
          </c:tx>
          <c:cat>
            <c:numRef>
              <c:f>Sheet1!$A$2:$A$15</c:f>
              <c:numCache>
                <c:formatCode>General</c:formatCode>
                <c:ptCount val="14"/>
                <c:pt idx="0">
                  <c:v>180402.0</c:v>
                </c:pt>
                <c:pt idx="1">
                  <c:v>180403.0</c:v>
                </c:pt>
                <c:pt idx="2">
                  <c:v>180404.0</c:v>
                </c:pt>
                <c:pt idx="3">
                  <c:v>180405.0</c:v>
                </c:pt>
                <c:pt idx="4">
                  <c:v>180406.0</c:v>
                </c:pt>
                <c:pt idx="5">
                  <c:v>180409.0</c:v>
                </c:pt>
                <c:pt idx="6">
                  <c:v>180410.0</c:v>
                </c:pt>
                <c:pt idx="7">
                  <c:v>180411.0</c:v>
                </c:pt>
                <c:pt idx="8">
                  <c:v>180412.0</c:v>
                </c:pt>
                <c:pt idx="9">
                  <c:v>180413.0</c:v>
                </c:pt>
                <c:pt idx="10">
                  <c:v>180417.0</c:v>
                </c:pt>
                <c:pt idx="11">
                  <c:v>180418.0</c:v>
                </c:pt>
                <c:pt idx="12">
                  <c:v>180419.0</c:v>
                </c:pt>
                <c:pt idx="13">
                  <c:v>180420.0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1.09</c:v>
                </c:pt>
                <c:pt idx="1">
                  <c:v>1.1</c:v>
                </c:pt>
                <c:pt idx="2">
                  <c:v>1.0</c:v>
                </c:pt>
                <c:pt idx="3">
                  <c:v>1.1</c:v>
                </c:pt>
                <c:pt idx="4">
                  <c:v>1.2</c:v>
                </c:pt>
                <c:pt idx="5">
                  <c:v>1.15</c:v>
                </c:pt>
                <c:pt idx="6">
                  <c:v>1.1</c:v>
                </c:pt>
                <c:pt idx="7">
                  <c:v>1.0</c:v>
                </c:pt>
                <c:pt idx="8">
                  <c:v>0.9</c:v>
                </c:pt>
                <c:pt idx="9">
                  <c:v>0.8</c:v>
                </c:pt>
                <c:pt idx="10">
                  <c:v>0.75</c:v>
                </c:pt>
                <c:pt idx="11">
                  <c:v>0.9</c:v>
                </c:pt>
                <c:pt idx="12">
                  <c:v>1.0</c:v>
                </c:pt>
                <c:pt idx="13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2918280"/>
        <c:axId val="-2115661768"/>
      </c:lineChart>
      <c:catAx>
        <c:axId val="-2142918280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inorGridlines>
          <c:spPr>
            <a:ln w="9525" cap="rnd">
              <a:solidFill>
                <a:schemeClr val="bg1">
                  <a:lumMod val="85000"/>
                </a:schemeClr>
              </a:solidFill>
              <a:headEnd type="none"/>
            </a:ln>
          </c:spPr>
        </c:minorGridlines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rgbClr val="242424"/>
                </a:solidFill>
              </a:defRPr>
            </a:pPr>
            <a:endParaRPr lang="zh-CN"/>
          </a:p>
        </c:txPr>
        <c:crossAx val="-2115661768"/>
        <c:crosses val="autoZero"/>
        <c:auto val="1"/>
        <c:lblAlgn val="ctr"/>
        <c:lblOffset val="100"/>
        <c:noMultiLvlLbl val="0"/>
      </c:catAx>
      <c:valAx>
        <c:axId val="-211566176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50">
                <a:solidFill>
                  <a:srgbClr val="242424"/>
                </a:solidFill>
              </a:defRPr>
            </a:pPr>
            <a:endParaRPr lang="zh-CN"/>
          </a:p>
        </c:txPr>
        <c:crossAx val="-2142918280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B6EE2-E416-534D-A38E-36FCDFBAE2AC}" type="datetimeFigureOut">
              <a:rPr kumimoji="1" lang="zh-CN" altLang="en-US" smtClean="0"/>
              <a:t>18/6/26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1EB31-7C84-7045-8BFC-EA6955735D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24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9BA9-46FD-4D24-B3E1-2257EB011913}" type="datetimeFigureOut">
              <a:rPr lang="zh-CN" altLang="en-US" smtClean="0"/>
              <a:t>18/6/26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D156-5F01-4769-8D61-0A0DD7185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1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5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09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63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17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71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126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8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83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3106962" y="3070089"/>
            <a:ext cx="2471749" cy="22309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 defTabSz="457128"/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000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3" y="2146920"/>
            <a:ext cx="2285702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34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C2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4A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3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553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308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0453" y="569905"/>
            <a:ext cx="496706" cy="284742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43255" y="631461"/>
            <a:ext cx="1001894" cy="246933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296288" y="631461"/>
            <a:ext cx="2709096" cy="2869343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000" dirty="0" smtClean="0">
                <a:solidFill>
                  <a:prstClr val="white"/>
                </a:solidFill>
              </a:rPr>
              <a:t> 部分</a:t>
            </a:r>
            <a:r>
              <a:rPr lang="zh-CN" altLang="en-US" sz="1000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如有建议请</a:t>
            </a:r>
            <a:r>
              <a:rPr lang="zh-CN" altLang="en-US" sz="1000" dirty="0" smtClean="0">
                <a:solidFill>
                  <a:prstClr val="white"/>
                </a:solidFill>
              </a:rPr>
              <a:t>联系 </a:t>
            </a:r>
            <a:r>
              <a:rPr lang="zh-CN" altLang="en-US" sz="1000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0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30453" y="136834"/>
            <a:ext cx="612107" cy="192409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kumimoji="1" lang="en-US" altLang="zh-CN" sz="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676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8" r:id="rId2"/>
    <p:sldLayoutId id="2147493462" r:id="rId3"/>
    <p:sldLayoutId id="2147493463" r:id="rId4"/>
    <p:sldLayoutId id="2147493464" r:id="rId5"/>
    <p:sldLayoutId id="2147493465" r:id="rId6"/>
    <p:sldLayoutId id="2147493466" r:id="rId7"/>
    <p:sldLayoutId id="2147493467" r:id="rId8"/>
    <p:sldLayoutId id="2147493494" r:id="rId9"/>
    <p:sldLayoutId id="2147493495" r:id="rId10"/>
  </p:sldLayoutIdLs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40277" y="1346132"/>
            <a:ext cx="7063454" cy="76173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我这只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基金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最近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赚了亏</a:t>
            </a:r>
            <a:r>
              <a:rPr kumimoji="1" lang="zh-CN" altLang="en-US" sz="4500" b="1" dirty="0">
                <a:solidFill>
                  <a:schemeClr val="bg1"/>
                </a:solidFill>
              </a:rPr>
              <a:t>了？</a:t>
            </a: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</a:rPr>
              <a:t>一本糊涂账？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2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2112380" y="2081657"/>
            <a:ext cx="1566507" cy="315461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持仓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收益率   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=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9712" y="1753462"/>
            <a:ext cx="271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F5B35"/>
                </a:solidFill>
                <a:latin typeface="+mn-ea"/>
              </a:rPr>
              <a:t>∑ 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收益 </a:t>
            </a:r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-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∑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 赎回带走收益</a:t>
            </a:r>
            <a:endParaRPr lang="zh-CN" altLang="en-US" b="1" dirty="0">
              <a:solidFill>
                <a:srgbClr val="EF5B35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93836" y="2351591"/>
            <a:ext cx="271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∑ 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成本 </a:t>
            </a:r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-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 </a:t>
            </a:r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∑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 赎回带走成本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3800834" y="2239337"/>
            <a:ext cx="2987993" cy="36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542746" y="3646513"/>
            <a:ext cx="5807398" cy="618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赎回按照比例带走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申购累加的成本，带走沉淀的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收益。</a:t>
            </a:r>
            <a:endParaRPr lang="zh-CN" altLang="en-US" sz="1000" dirty="0" smtClean="0">
              <a:solidFill>
                <a:srgbClr val="242424"/>
              </a:solidFill>
              <a:latin typeface="+mn-ea"/>
            </a:endParaRPr>
          </a:p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更加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真实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地计算剩余持仓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部分的收益。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3928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" y="904389"/>
            <a:ext cx="9144000" cy="2670007"/>
          </a:xfrm>
          <a:prstGeom prst="rect">
            <a:avLst/>
          </a:prstGeom>
        </p:spPr>
      </p:pic>
      <p:sp>
        <p:nvSpPr>
          <p:cNvPr id="16" name="TextBox 31"/>
          <p:cNvSpPr txBox="1"/>
          <p:nvPr/>
        </p:nvSpPr>
        <p:spPr>
          <a:xfrm>
            <a:off x="167897" y="402056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图例说明区别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01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151621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0" name="TextBox 31"/>
          <p:cNvSpPr txBox="1"/>
          <p:nvPr/>
        </p:nvSpPr>
        <p:spPr>
          <a:xfrm>
            <a:off x="4217805" y="438788"/>
            <a:ext cx="18468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1A7BAE"/>
                </a:solidFill>
                <a:effectLst/>
                <a:latin typeface="+mn-ea"/>
                <a:ea typeface="+mn-ea"/>
              </a:rPr>
              <a:t>对比</a:t>
            </a:r>
            <a:r>
              <a:rPr lang="en-US" altLang="zh-CN" sz="1600" b="1" dirty="0" smtClean="0">
                <a:solidFill>
                  <a:srgbClr val="1A7BAE"/>
                </a:solidFill>
                <a:effectLst/>
                <a:latin typeface="+mn-ea"/>
                <a:ea typeface="+mn-ea"/>
              </a:rPr>
              <a:t>VS.</a:t>
            </a:r>
            <a:endParaRPr lang="zh-CN" altLang="en-US" sz="1600" b="1" dirty="0">
              <a:solidFill>
                <a:srgbClr val="1A7BAE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9" y="151623"/>
            <a:ext cx="3582127" cy="2095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9" y="2369494"/>
            <a:ext cx="3979623" cy="25146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3" y="1017578"/>
            <a:ext cx="4584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en-US" altLang="en-US" sz="1600" b="1" dirty="0">
                <a:solidFill>
                  <a:srgbClr val="EF5B35"/>
                </a:solidFill>
                <a:effectLst/>
                <a:latin typeface="+mn-ea"/>
              </a:rPr>
              <a:t>回</a:t>
            </a:r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</a:rPr>
              <a:t>看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例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子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1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3626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解惑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我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的确赚了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个点。（成本带走了）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39333"/>
              </p:ext>
            </p:extLst>
          </p:nvPr>
        </p:nvGraphicFramePr>
        <p:xfrm>
          <a:off x="309958" y="993075"/>
          <a:ext cx="8229600" cy="1010987"/>
        </p:xfrm>
        <a:graphic>
          <a:graphicData uri="http://schemas.openxmlformats.org/drawingml/2006/table">
            <a:tbl>
              <a:tblPr/>
              <a:tblGrid>
                <a:gridCol w="691512"/>
                <a:gridCol w="319707"/>
                <a:gridCol w="548640"/>
                <a:gridCol w="570155"/>
                <a:gridCol w="505609"/>
                <a:gridCol w="645459"/>
                <a:gridCol w="548640"/>
                <a:gridCol w="849854"/>
                <a:gridCol w="796066"/>
                <a:gridCol w="613186"/>
                <a:gridCol w="828339"/>
                <a:gridCol w="613186"/>
                <a:gridCol w="699247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</a:t>
                      </a:r>
                      <a:r>
                        <a:rPr lang="zh-CN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收益率</a:t>
                      </a:r>
                      <a:endParaRPr lang="en-US" altLang="zh-CN" sz="10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33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42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1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535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.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it-IT" altLang="zh-CN" sz="1000" b="0" i="0" u="none" strike="noStrike" dirty="0" smtClean="0">
                        <a:solidFill>
                          <a:srgbClr val="1C9A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063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回看</a:t>
            </a:r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例子2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用户解惑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一涨一跌应该是没变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。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（收益带走了）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01888"/>
              </p:ext>
            </p:extLst>
          </p:nvPr>
        </p:nvGraphicFramePr>
        <p:xfrm>
          <a:off x="303689" y="1017035"/>
          <a:ext cx="8229600" cy="1010987"/>
        </p:xfrm>
        <a:graphic>
          <a:graphicData uri="http://schemas.openxmlformats.org/drawingml/2006/table">
            <a:tbl>
              <a:tblPr/>
              <a:tblGrid>
                <a:gridCol w="691512"/>
                <a:gridCol w="319707"/>
                <a:gridCol w="548640"/>
                <a:gridCol w="570155"/>
                <a:gridCol w="505609"/>
                <a:gridCol w="645459"/>
                <a:gridCol w="548640"/>
                <a:gridCol w="849854"/>
                <a:gridCol w="796066"/>
                <a:gridCol w="613186"/>
                <a:gridCol w="828339"/>
                <a:gridCol w="613186"/>
                <a:gridCol w="699247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收益率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现状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33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42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10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10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1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535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1C9A00"/>
                          </a:solidFill>
                          <a:effectLst/>
                          <a:latin typeface="宋体"/>
                        </a:rPr>
                        <a:t>≈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1C9A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it-IT" altLang="zh-CN" sz="1000" b="0" i="0" u="none" strike="noStrike" dirty="0" smtClean="0">
                        <a:solidFill>
                          <a:srgbClr val="1C9A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mr-I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10</a:t>
                      </a:r>
                      <a:r>
                        <a:rPr lang="mr-IN" sz="1000" b="0" i="0" u="none" strike="noStrike" dirty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≈5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</a:t>
                      </a:r>
                      <a:r>
                        <a:rPr lang="zh-C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9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清仓情况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用户疑问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用户剩余的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5000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份额，赚了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个点，清仓了。过了一段时间，一买入，收益率已经有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个点了。哈哈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76963"/>
              </p:ext>
            </p:extLst>
          </p:nvPr>
        </p:nvGraphicFramePr>
        <p:xfrm>
          <a:off x="303689" y="1144980"/>
          <a:ext cx="8229605" cy="865813"/>
        </p:xfrm>
        <a:graphic>
          <a:graphicData uri="http://schemas.openxmlformats.org/drawingml/2006/table">
            <a:tbl>
              <a:tblPr/>
              <a:tblGrid>
                <a:gridCol w="609948"/>
                <a:gridCol w="609948"/>
                <a:gridCol w="609948"/>
                <a:gridCol w="609948"/>
                <a:gridCol w="609948"/>
                <a:gridCol w="609948"/>
                <a:gridCol w="609948"/>
                <a:gridCol w="743891"/>
                <a:gridCol w="720336"/>
                <a:gridCol w="534525"/>
                <a:gridCol w="741321"/>
                <a:gridCol w="609948"/>
                <a:gridCol w="609948"/>
              </a:tblGrid>
              <a:tr h="2796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收益率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现状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持仓收益率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10000份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</a:t>
                      </a:r>
                      <a:r>
                        <a:rPr lang="mr-I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mr-IN" altLang="zh-C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  <a:r>
                        <a:rPr lang="mr-I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元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10710" y="3161174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用户解惑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清仓之后，收益重新计算。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2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2C35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02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1526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58214" y="596693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1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3694" y="717226"/>
            <a:ext cx="2810568" cy="469349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242424"/>
                </a:solidFill>
                <a:ea typeface="微软雅黑"/>
                <a:cs typeface="微软雅黑"/>
              </a:rPr>
              <a:t>公式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47262" y="1285831"/>
                <a:ext cx="6849476" cy="3121239"/>
              </a:xfrm>
              <a:prstGeom prst="rect">
                <a:avLst/>
              </a:prstGeom>
              <a:noFill/>
            </p:spPr>
            <p:txBody>
              <a:bodyPr wrap="square" lIns="68571" tIns="34285" rIns="68571" bIns="34285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日持仓收益率 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日持仓收益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</m:den>
                    </m:f>
                  </m:oMath>
                </a14:m>
                <a:endParaRPr lang="en-US" altLang="zh-CN" sz="1200" i="1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solidFill>
                          <a:srgbClr val="242424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zh-CN" altLang="en-US" sz="1200" dirty="0">
                    <a:solidFill>
                      <a:srgbClr val="242424"/>
                    </a:solidFill>
                  </a:rPr>
                  <a:t>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日累计收益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日累计已兑现收益</m:t>
                        </m:r>
                      </m:num>
                      <m:den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日累计成本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日累计已带走成本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 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日累计收益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日累计已兑现收益</m:t>
                            </m:r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日买入确认金额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注：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</a:t>
                </a:r>
                <a:r>
                  <a:rPr lang="zh-CN" altLang="en-US" sz="1200" dirty="0">
                    <a:solidFill>
                      <a:srgbClr val="D34328"/>
                    </a:solidFill>
                  </a:rPr>
                  <a:t>依赖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于第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n-1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日的计算结果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买入确认：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认购结果、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申购确认、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139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定投确认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卖出确认：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124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赎回确认、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142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强赎确认、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清盘、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终止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62" y="1285831"/>
                <a:ext cx="6849476" cy="3121239"/>
              </a:xfrm>
              <a:prstGeom prst="rect">
                <a:avLst/>
              </a:prstGeom>
              <a:blipFill rotWithShape="1">
                <a:blip r:embed="rId2"/>
                <a:stretch>
                  <a:fillRect b="-19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761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4" name="组合 15"/>
          <p:cNvGrpSpPr/>
          <p:nvPr/>
        </p:nvGrpSpPr>
        <p:grpSpPr>
          <a:xfrm>
            <a:off x="379171" y="699693"/>
            <a:ext cx="7336005" cy="1293081"/>
            <a:chOff x="3862547" y="2939594"/>
            <a:chExt cx="7418823" cy="1724107"/>
          </a:xfrm>
        </p:grpSpPr>
        <p:sp>
          <p:nvSpPr>
            <p:cNvPr id="15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公式</a:t>
              </a:r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重点</a:t>
              </a:r>
              <a:endParaRPr lang="zh-CN" altLang="en-US" sz="1600" b="1" dirty="0">
                <a:solidFill>
                  <a:srgbClr val="1A9549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62547" y="3429176"/>
              <a:ext cx="7418823" cy="123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持仓收益率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÷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× 100%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FF0000"/>
                  </a:solidFill>
                  <a:latin typeface="+mn-ea"/>
                </a:rPr>
                <a:t>累计已兑现收</a:t>
              </a:r>
              <a:r>
                <a:rPr lang="zh-CN" altLang="en-US" sz="1000" dirty="0" smtClean="0">
                  <a:solidFill>
                    <a:srgbClr val="FF0000"/>
                  </a:solidFill>
                  <a:latin typeface="+mn-ea"/>
                </a:rPr>
                <a:t>益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zh-CN" altLang="en-US" sz="1000" dirty="0" smtClean="0">
                  <a:latin typeface="+mn-ea"/>
                </a:rPr>
                <a:t>发生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赎回</a:t>
              </a:r>
              <a:r>
                <a:rPr lang="zh-CN" altLang="en-US" sz="1000" dirty="0" smtClean="0">
                  <a:latin typeface="+mn-ea"/>
                </a:rPr>
                <a:t>时，按照</a:t>
              </a:r>
              <a:r>
                <a:rPr lang="zh-CN" altLang="en-US" sz="1000" dirty="0" smtClean="0">
                  <a:solidFill>
                    <a:srgbClr val="FF4343"/>
                  </a:solidFill>
                  <a:latin typeface="+mn-ea"/>
                </a:rPr>
                <a:t>比例</a:t>
              </a:r>
              <a:r>
                <a:rPr lang="zh-CN" altLang="en-US" sz="1000" dirty="0" smtClean="0">
                  <a:latin typeface="+mn-ea"/>
                </a:rPr>
                <a:t>，带走收益。</a:t>
              </a:r>
              <a:r>
                <a:rPr lang="zh-CN" altLang="en-US" sz="1000" dirty="0" smtClean="0">
                  <a:solidFill>
                    <a:srgbClr val="FF4343"/>
                  </a:solidFill>
                  <a:latin typeface="+mn-ea"/>
                </a:rPr>
                <a:t>累计</a:t>
              </a:r>
              <a:r>
                <a:rPr lang="zh-CN" altLang="en-US" sz="1000" dirty="0" smtClean="0">
                  <a:latin typeface="+mn-ea"/>
                </a:rPr>
                <a:t>带走的，就是累计已兑现收益。</a:t>
              </a:r>
              <a:endParaRPr lang="en-US" altLang="zh-CN" sz="1000" dirty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FF0000"/>
                  </a:solidFill>
                  <a:latin typeface="+mn-ea"/>
                </a:rPr>
                <a:t>累计已带走</a:t>
              </a:r>
              <a:r>
                <a:rPr lang="zh-CN" altLang="en-US" sz="1000" dirty="0" smtClean="0">
                  <a:solidFill>
                    <a:srgbClr val="FF0000"/>
                  </a:solidFill>
                  <a:latin typeface="+mn-ea"/>
                </a:rPr>
                <a:t>成本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zh-CN" altLang="en-US" sz="1000" dirty="0" smtClean="0">
                  <a:latin typeface="+mn-ea"/>
                </a:rPr>
                <a:t>发生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赎回</a:t>
              </a:r>
              <a:r>
                <a:rPr lang="zh-CN" altLang="en-US" sz="1000" dirty="0" smtClean="0">
                  <a:latin typeface="+mn-ea"/>
                </a:rPr>
                <a:t>时</a:t>
              </a:r>
              <a:r>
                <a:rPr lang="zh-CN" altLang="en-US" sz="1000" dirty="0">
                  <a:latin typeface="+mn-ea"/>
                </a:rPr>
                <a:t>，按照</a:t>
              </a:r>
              <a:r>
                <a:rPr lang="zh-CN" altLang="en-US" sz="1000" dirty="0">
                  <a:solidFill>
                    <a:srgbClr val="FF4343"/>
                  </a:solidFill>
                  <a:latin typeface="+mn-ea"/>
                </a:rPr>
                <a:t>比例</a:t>
              </a:r>
              <a:r>
                <a:rPr lang="zh-CN" altLang="en-US" sz="1000" dirty="0">
                  <a:latin typeface="+mn-ea"/>
                </a:rPr>
                <a:t>，</a:t>
              </a:r>
              <a:r>
                <a:rPr lang="zh-CN" altLang="en-US" sz="1000" dirty="0" smtClean="0">
                  <a:latin typeface="+mn-ea"/>
                </a:rPr>
                <a:t>带走</a:t>
              </a:r>
              <a:r>
                <a:rPr lang="en-US" altLang="en-US" sz="1000" dirty="0" smtClean="0">
                  <a:latin typeface="+mn-ea"/>
                </a:rPr>
                <a:t>成本</a:t>
              </a:r>
              <a:r>
                <a:rPr lang="zh-CN" altLang="en-US" sz="1000" dirty="0" smtClean="0">
                  <a:latin typeface="+mn-ea"/>
                </a:rPr>
                <a:t>。</a:t>
              </a:r>
              <a:r>
                <a:rPr lang="zh-CN" altLang="en-US" sz="1000" dirty="0">
                  <a:solidFill>
                    <a:srgbClr val="FF4343"/>
                  </a:solidFill>
                  <a:latin typeface="+mn-ea"/>
                </a:rPr>
                <a:t>累计</a:t>
              </a:r>
              <a:r>
                <a:rPr lang="zh-CN" altLang="en-US" sz="1000" dirty="0">
                  <a:latin typeface="+mn-ea"/>
                </a:rPr>
                <a:t>带走的，</a:t>
              </a:r>
              <a:r>
                <a:rPr lang="zh-CN" altLang="en-US" sz="1000" dirty="0" smtClean="0">
                  <a:latin typeface="+mn-ea"/>
                </a:rPr>
                <a:t>就是累计已带走成本。</a:t>
              </a:r>
              <a:endParaRPr lang="en-US" altLang="zh-CN" sz="1000" dirty="0">
                <a:latin typeface="+mn-ea"/>
              </a:endParaRPr>
            </a:p>
          </p:txBody>
        </p:sp>
      </p:grpSp>
      <p:grpSp>
        <p:nvGrpSpPr>
          <p:cNvPr id="17" name="组合 15"/>
          <p:cNvGrpSpPr/>
          <p:nvPr/>
        </p:nvGrpSpPr>
        <p:grpSpPr>
          <a:xfrm>
            <a:off x="379172" y="2586899"/>
            <a:ext cx="7336005" cy="2139467"/>
            <a:chOff x="3862547" y="2939594"/>
            <a:chExt cx="7418823" cy="2852621"/>
          </a:xfrm>
        </p:grpSpPr>
        <p:sp>
          <p:nvSpPr>
            <p:cNvPr id="18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挑战</a:t>
              </a:r>
              <a:endParaRPr lang="zh-CN" altLang="en-US" sz="1600" b="1" dirty="0">
                <a:solidFill>
                  <a:srgbClr val="1A9549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862547" y="3429176"/>
              <a:ext cx="7418823" cy="23630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历史数据初始化。</a:t>
              </a:r>
              <a:r>
                <a:rPr lang="en-US" altLang="en-US" sz="1000" dirty="0" smtClean="0">
                  <a:solidFill>
                    <a:srgbClr val="242424"/>
                  </a:solidFill>
                  <a:latin typeface="+mn-ea"/>
                </a:rPr>
                <a:t>业务方可以接受历史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近似去初始化（模糊初始值），开发团队秉着精益求精的态度，认为要给用户精确计算。意味着，</a:t>
              </a:r>
              <a:r>
                <a:rPr lang="zh-CN" altLang="zh-CN" sz="1000" dirty="0">
                  <a:solidFill>
                    <a:srgbClr val="242424"/>
                  </a:solidFill>
                  <a:latin typeface="+mn-ea"/>
                </a:rPr>
                <a:t>3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万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账户持仓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从</a:t>
              </a:r>
              <a:r>
                <a:rPr lang="en-US" altLang="zh-CN" sz="1000" dirty="0" smtClean="0">
                  <a:solidFill>
                    <a:srgbClr val="242424"/>
                  </a:solidFill>
                  <a:latin typeface="+mn-ea"/>
                </a:rPr>
                <a:t>2015-7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开始回溯每天的情况。</a:t>
              </a:r>
              <a:endParaRPr lang="en-US" altLang="zh-CN" sz="1000" dirty="0" smtClean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上面的举例都是理想情况。现实情况的场景是：认申购、赎回、现金分行、份额分红、拆分、强增、强减、强赎。。。。</a:t>
              </a:r>
              <a:endParaRPr lang="en-US" altLang="zh-CN" sz="1000" dirty="0" smtClean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各种异常场景。（脏数据、历史数据补全、</a:t>
              </a:r>
              <a:r>
                <a:rPr lang="en-US" altLang="zh-CN" sz="1000" dirty="0" smtClean="0">
                  <a:latin typeface="+mn-ea"/>
                </a:rPr>
                <a:t>TA</a:t>
              </a:r>
              <a:r>
                <a:rPr lang="zh-CN" altLang="en-US" sz="1000" dirty="0" smtClean="0">
                  <a:latin typeface="+mn-ea"/>
                </a:rPr>
                <a:t>非标</a:t>
              </a:r>
              <a:r>
                <a:rPr lang="zh-CN" altLang="en-US" sz="1000" dirty="0" smtClean="0">
                  <a:latin typeface="+mn-ea"/>
                </a:rPr>
                <a:t>行为</a:t>
              </a:r>
              <a:r>
                <a:rPr lang="zh-CN" altLang="en-US" sz="1000" dirty="0" smtClean="0">
                  <a:latin typeface="+mn-ea"/>
                </a:rPr>
                <a:t>等</a:t>
              </a:r>
              <a:r>
                <a:rPr lang="zh-CN" altLang="en-US" sz="1000" dirty="0" smtClean="0">
                  <a:latin typeface="+mn-ea"/>
                </a:rPr>
                <a:t>等）</a:t>
              </a:r>
              <a:endParaRPr lang="en-US" altLang="zh-CN" sz="1000" dirty="0" smtClean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验证</a:t>
              </a:r>
              <a:r>
                <a:rPr lang="zh-CN" altLang="en-US" sz="1000" dirty="0" smtClean="0">
                  <a:latin typeface="+mn-ea"/>
                </a:rPr>
                <a:t>（收益分布、抽样等等）</a:t>
              </a:r>
              <a:r>
                <a:rPr lang="en-US" altLang="zh-CN" sz="1000" dirty="0" smtClean="0">
                  <a:latin typeface="+mn-ea"/>
                </a:rPr>
                <a:t> </a:t>
              </a:r>
              <a:r>
                <a:rPr lang="zh-CN" altLang="en-US" sz="1000" dirty="0" smtClean="0">
                  <a:latin typeface="+mn-ea"/>
                </a:rPr>
                <a:t>。截止目前</a:t>
              </a:r>
              <a:r>
                <a:rPr lang="zh-CN" altLang="en-US" sz="1000" dirty="0" smtClean="0">
                  <a:latin typeface="+mn-ea"/>
                </a:rPr>
                <a:t>，</a:t>
              </a:r>
              <a:r>
                <a:rPr lang="zh-CN" altLang="en-US" sz="1000" dirty="0" smtClean="0">
                  <a:latin typeface="+mn-ea"/>
                </a:rPr>
                <a:t>对外开放之后，仅有零星客户来咨询</a:t>
              </a:r>
              <a:r>
                <a:rPr lang="zh-CN" altLang="en-US" sz="1000" dirty="0" smtClean="0">
                  <a:latin typeface="+mn-ea"/>
                </a:rPr>
                <a:t>。  </a:t>
              </a:r>
              <a:endParaRPr lang="en-US" altLang="zh-CN" sz="1000" dirty="0" smtClean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开发自测！！</a:t>
              </a:r>
              <a:r>
                <a:rPr lang="en-US" altLang="zh-CN" sz="1000" dirty="0" smtClean="0">
                  <a:solidFill>
                    <a:schemeClr val="accent1"/>
                  </a:solidFill>
                  <a:latin typeface="+mn-ea"/>
                </a:rPr>
                <a:t> </a:t>
              </a:r>
              <a:endParaRPr lang="en-US" altLang="zh-CN" sz="1000" dirty="0">
                <a:solidFill>
                  <a:schemeClr val="accent1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8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1900" y="484158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2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1984" y="1503836"/>
            <a:ext cx="410405" cy="1654289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242424"/>
                </a:solidFill>
                <a:ea typeface="微软雅黑"/>
                <a:cs typeface="微软雅黑"/>
              </a:rPr>
              <a:t>设计方案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p:grpSp>
        <p:nvGrpSpPr>
          <p:cNvPr id="8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28" y="328752"/>
            <a:ext cx="6789432" cy="477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374648" y="659267"/>
            <a:ext cx="6486373" cy="214673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 smtClean="0">
                <a:solidFill>
                  <a:schemeClr val="bg1"/>
                </a:solidFill>
              </a:rPr>
              <a:t>赚了多少？亏了多少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？</a:t>
            </a:r>
            <a:endParaRPr kumimoji="1" lang="en-US" altLang="zh-CN" sz="4500" b="1" dirty="0" smtClean="0">
              <a:solidFill>
                <a:schemeClr val="bg1"/>
              </a:solidFill>
            </a:endParaRPr>
          </a:p>
          <a:p>
            <a:pPr algn="ctr"/>
            <a:endParaRPr kumimoji="1" lang="en-US" altLang="zh-CN" sz="4500" b="1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4500" b="1" dirty="0" smtClean="0">
                <a:solidFill>
                  <a:schemeClr val="bg1"/>
                </a:solidFill>
              </a:rPr>
              <a:t>我的投资水平到底如何？</a:t>
            </a:r>
            <a:endParaRPr kumimoji="1" lang="zh-CN" altLang="en-US" sz="4500" b="1" dirty="0">
              <a:solidFill>
                <a:schemeClr val="bg1"/>
              </a:solidFill>
            </a:endParaRP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</a:rPr>
              <a:t>跑赢大盘了没？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8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636034" y="0"/>
            <a:ext cx="3527108" cy="5164038"/>
          </a:xfrm>
          <a:prstGeom prst="rect">
            <a:avLst/>
          </a:prstGeom>
          <a:solidFill>
            <a:srgbClr val="553A6C">
              <a:alpha val="91765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6" tIns="26786" rIns="26786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23"/>
            <a:endParaRPr lang="zh-CN" altLang="en-US" sz="2400"/>
          </a:p>
        </p:txBody>
      </p:sp>
      <p:sp>
        <p:nvSpPr>
          <p:cNvPr id="3" name="文本框 3"/>
          <p:cNvSpPr txBox="1"/>
          <p:nvPr/>
        </p:nvSpPr>
        <p:spPr>
          <a:xfrm>
            <a:off x="6342493" y="1505057"/>
            <a:ext cx="2074714" cy="56174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</a:t>
            </a:r>
            <a:r>
              <a:rPr lang="en-US" altLang="zh-CN" dirty="0" smtClean="0"/>
              <a:t> </a:t>
            </a:r>
            <a:r>
              <a:rPr lang="zh-CN" altLang="en-US" dirty="0"/>
              <a:t>历程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106685" y="2240303"/>
            <a:ext cx="2546331" cy="230833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2C3533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项目产出历程</a:t>
            </a:r>
            <a:endParaRPr lang="zh-CN" altLang="zh-CN" sz="1000" b="1" dirty="0">
              <a:solidFill>
                <a:srgbClr val="2C3533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5" name="TextBox 31"/>
          <p:cNvSpPr txBox="1"/>
          <p:nvPr/>
        </p:nvSpPr>
        <p:spPr>
          <a:xfrm>
            <a:off x="467855" y="508454"/>
            <a:ext cx="2617843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项目产出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：前后历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时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5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月余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547309" y="2701967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33</a:t>
            </a:r>
            <a:r>
              <a:rPr lang="zh-CN" altLang="en-US" sz="1400" b="1" dirty="0">
                <a:solidFill>
                  <a:srgbClr val="215968"/>
                </a:solidFill>
              </a:rPr>
              <a:t>个</a:t>
            </a:r>
            <a:endParaRPr lang="en-US" altLang="zh-CN" sz="1400" b="1" dirty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预梳理异常场景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3140908" y="2694976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5</a:t>
            </a:r>
            <a:r>
              <a:rPr lang="zh-CN" altLang="en-US" sz="1400" b="1" dirty="0" smtClean="0">
                <a:solidFill>
                  <a:srgbClr val="215968"/>
                </a:solidFill>
              </a:rPr>
              <a:t>个</a:t>
            </a:r>
            <a:endParaRPr lang="en-US" altLang="zh-CN" sz="1400" b="1" dirty="0" smtClean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产验证阶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额</a:t>
            </a: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外遇到异常场景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0" y="927171"/>
            <a:ext cx="551181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F4A6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03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225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48"/>
          <p:cNvGrpSpPr/>
          <p:nvPr/>
        </p:nvGrpSpPr>
        <p:grpSpPr>
          <a:xfrm>
            <a:off x="3373679" y="1373271"/>
            <a:ext cx="2396643" cy="2396958"/>
            <a:chOff x="1535219" y="3885172"/>
            <a:chExt cx="2396955" cy="2396957"/>
          </a:xfrm>
        </p:grpSpPr>
        <p:sp>
          <p:nvSpPr>
            <p:cNvPr id="14" name="椭圆 13"/>
            <p:cNvSpPr/>
            <p:nvPr/>
          </p:nvSpPr>
          <p:spPr bwMode="auto">
            <a:xfrm>
              <a:off x="1535219" y="3885172"/>
              <a:ext cx="2396955" cy="2396957"/>
            </a:xfrm>
            <a:prstGeom prst="ellipse">
              <a:avLst/>
            </a:prstGeom>
            <a:solidFill>
              <a:srgbClr val="D34328"/>
            </a:solidFill>
            <a:ln w="12700" cap="flat" cmpd="sng" algn="ctr">
              <a:solidFill>
                <a:srgbClr val="D34328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1686630" y="4685188"/>
              <a:ext cx="2094132" cy="1146467"/>
              <a:chOff x="4578400" y="2989227"/>
              <a:chExt cx="2094132" cy="114646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投资智能化的基石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From 2018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63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066003" y="266291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持仓详情页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、我的基金页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133408" y="805157"/>
            <a:ext cx="3010592" cy="31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展示持仓收益、累计收益，提供用户更多参考。</a:t>
            </a:r>
            <a:endParaRPr lang="en-US" altLang="zh-CN" sz="1000" dirty="0">
              <a:solidFill>
                <a:srgbClr val="242424"/>
              </a:solidFill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33408" y="1216841"/>
            <a:ext cx="3010592" cy="77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提供账户维度的持仓收益的计算。把该账户下所有基金（包含所有类型）做加权统计持仓收益。</a:t>
            </a:r>
            <a:endParaRPr lang="en-US" altLang="zh-CN" sz="1000" dirty="0">
              <a:solidFill>
                <a:srgbClr val="242424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" y="33518"/>
            <a:ext cx="3097902" cy="49749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408" y="40723"/>
            <a:ext cx="3036420" cy="49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5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1540822"/>
            <a:ext cx="5563393" cy="690352"/>
            <a:chOff x="3862547" y="1083184"/>
            <a:chExt cx="7418823" cy="92046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553A6C"/>
                  </a:solidFill>
                  <a:effectLst/>
                  <a:latin typeface="+mn-ea"/>
                  <a:ea typeface="+mn-ea"/>
                </a:rPr>
                <a:t>纯基金组合配置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固收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+20%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股基，一组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3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只基金，可自行更换组合。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279037"/>
            <a:ext cx="5563393" cy="690352"/>
            <a:chOff x="3862547" y="2939594"/>
            <a:chExt cx="7418823" cy="920469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买入起点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1000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元。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22602" y="4036072"/>
            <a:ext cx="5563393" cy="998130"/>
            <a:chOff x="3862547" y="4718851"/>
            <a:chExt cx="7418823" cy="1330839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持有期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第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个月为观察期，不触发止损。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22602" y="802608"/>
            <a:ext cx="5563393" cy="690352"/>
            <a:chOff x="3862547" y="1083184"/>
            <a:chExt cx="7418823" cy="920469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6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超过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几率在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个月内达到年化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的目标盈基金组合。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 b="30897"/>
          <a:stretch/>
        </p:blipFill>
        <p:spPr>
          <a:xfrm>
            <a:off x="467855" y="407814"/>
            <a:ext cx="2321698" cy="470354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27" name="组合 26"/>
          <p:cNvGrpSpPr/>
          <p:nvPr/>
        </p:nvGrpSpPr>
        <p:grpSpPr>
          <a:xfrm>
            <a:off x="3222602" y="2990130"/>
            <a:ext cx="5563393" cy="998130"/>
            <a:chOff x="3862547" y="4718851"/>
            <a:chExt cx="7418823" cy="1330839"/>
          </a:xfrm>
        </p:grpSpPr>
        <p:sp>
          <p:nvSpPr>
            <p:cNvPr id="28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止盈止损策略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，止盈；年化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短信提醒或自动终止。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3222602" y="392424"/>
            <a:ext cx="3837321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智慧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8+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组合 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– 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买基不用想，卖基不怕忘</a:t>
            </a:r>
          </a:p>
        </p:txBody>
      </p:sp>
    </p:spTree>
    <p:extLst>
      <p:ext uri="{BB962C8B-B14F-4D97-AF65-F5344CB8AC3E}">
        <p14:creationId xmlns:p14="http://schemas.microsoft.com/office/powerpoint/2010/main" val="13654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532409" y="802608"/>
            <a:ext cx="5563392" cy="985305"/>
            <a:chOff x="3862547" y="1083184"/>
            <a:chExt cx="7418823" cy="1313740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862547" y="1572767"/>
              <a:ext cx="7418823" cy="824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价值均衡模型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基于持仓收益率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亏得多，多投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。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赚得多，少投。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75548" y="10979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2408" y="4097187"/>
            <a:ext cx="5563393" cy="736520"/>
            <a:chOff x="3862547" y="4718851"/>
            <a:chExt cx="7418823" cy="982026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服务优势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相比普通定投，收益提升约</a:t>
              </a:r>
              <a:r>
                <a:rPr lang="en-US" altLang="zh-CN" sz="1200" dirty="0">
                  <a:solidFill>
                    <a:srgbClr val="DC243F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532410" y="392424"/>
            <a:ext cx="362048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爱理财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3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号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 – AI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定投“不定” 投</a:t>
            </a:r>
          </a:p>
        </p:txBody>
      </p:sp>
      <p:pic>
        <p:nvPicPr>
          <p:cNvPr id="31" name="图片 3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1" y="2421786"/>
            <a:ext cx="3371850" cy="1310005"/>
          </a:xfrm>
          <a:prstGeom prst="rect">
            <a:avLst/>
          </a:prstGeom>
          <a:noFill/>
        </p:spPr>
      </p:pic>
      <p:pic>
        <p:nvPicPr>
          <p:cNvPr id="32" name="图片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036" y="2246745"/>
            <a:ext cx="3657600" cy="1551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9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9694" y="937155"/>
            <a:ext cx="414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普通定投、</a:t>
            </a:r>
            <a:r>
              <a:rPr kumimoji="1" lang="zh-CN" altLang="en-US" sz="1200" dirty="0" smtClean="0"/>
              <a:t>智慧定投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分账户跟踪</a:t>
            </a:r>
            <a:r>
              <a:rPr kumimoji="1" lang="zh-CN" altLang="en-US" sz="1200" dirty="0" smtClean="0"/>
              <a:t>持仓</a:t>
            </a:r>
            <a:r>
              <a:rPr kumimoji="1" lang="zh-CN" altLang="en-US" sz="1200" dirty="0" smtClean="0"/>
              <a:t>收益。</a:t>
            </a:r>
            <a:endParaRPr kumimoji="1" lang="zh-CN" alt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3339"/>
          <a:stretch/>
        </p:blipFill>
        <p:spPr>
          <a:xfrm>
            <a:off x="401172" y="69203"/>
            <a:ext cx="2489297" cy="49717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394996" y="248210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定投持仓页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29694" y="1358381"/>
            <a:ext cx="414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/>
              <a:t>客户可以真实体验下，对比收益。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90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D343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04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PROSPECT</a:t>
            </a:r>
          </a:p>
        </p:txBody>
      </p:sp>
    </p:spTree>
    <p:extLst>
      <p:ext uri="{BB962C8B-B14F-4D97-AF65-F5344CB8AC3E}">
        <p14:creationId xmlns:p14="http://schemas.microsoft.com/office/powerpoint/2010/main" val="2126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73679" y="1373271"/>
            <a:ext cx="2396643" cy="2396958"/>
            <a:chOff x="4498824" y="1831028"/>
            <a:chExt cx="3195940" cy="3195944"/>
          </a:xfrm>
        </p:grpSpPr>
        <p:sp>
          <p:nvSpPr>
            <p:cNvPr id="14" name="椭圆 13"/>
            <p:cNvSpPr/>
            <p:nvPr/>
          </p:nvSpPr>
          <p:spPr bwMode="auto">
            <a:xfrm>
              <a:off x="4498824" y="1831028"/>
              <a:ext cx="3195940" cy="3195944"/>
            </a:xfrm>
            <a:prstGeom prst="ellipse">
              <a:avLst/>
            </a:prstGeom>
            <a:solidFill>
              <a:srgbClr val="DC243F"/>
            </a:solidFill>
            <a:ln w="12700" cap="flat" cmpd="sng" algn="ctr">
              <a:solidFill>
                <a:srgbClr val="DC243F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4700705" y="2897715"/>
              <a:ext cx="2792176" cy="1528623"/>
              <a:chOff x="4578400" y="2989227"/>
              <a:chExt cx="2094132" cy="1146467"/>
            </a:xfrm>
            <a:solidFill>
              <a:srgbClr val="DC243F"/>
            </a:solidFill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6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收益可视化</a:t>
                </a:r>
                <a:endParaRPr lang="en-US" altLang="zh-CN" sz="2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待排期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2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26146" y="589209"/>
            <a:ext cx="3149776" cy="4554293"/>
            <a:chOff x="7369154" y="123395"/>
            <a:chExt cx="4200248" cy="6734607"/>
          </a:xfrm>
        </p:grpSpPr>
        <p:sp>
          <p:nvSpPr>
            <p:cNvPr id="2" name="上箭头 1"/>
            <p:cNvSpPr/>
            <p:nvPr/>
          </p:nvSpPr>
          <p:spPr>
            <a:xfrm>
              <a:off x="7753197" y="927467"/>
              <a:ext cx="960107" cy="5930532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553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上箭头 2"/>
            <p:cNvSpPr/>
            <p:nvPr/>
          </p:nvSpPr>
          <p:spPr>
            <a:xfrm>
              <a:off x="7369154" y="2948947"/>
              <a:ext cx="576064" cy="3909053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上箭头 3"/>
            <p:cNvSpPr/>
            <p:nvPr/>
          </p:nvSpPr>
          <p:spPr>
            <a:xfrm>
              <a:off x="8713304" y="2084851"/>
              <a:ext cx="480053" cy="4773149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2C3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上箭头 4"/>
            <p:cNvSpPr/>
            <p:nvPr/>
          </p:nvSpPr>
          <p:spPr>
            <a:xfrm>
              <a:off x="9117191" y="123395"/>
              <a:ext cx="748240" cy="673460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34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上箭头 5"/>
            <p:cNvSpPr/>
            <p:nvPr/>
          </p:nvSpPr>
          <p:spPr>
            <a:xfrm>
              <a:off x="7860386" y="3993885"/>
              <a:ext cx="1524992" cy="286411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上箭头 6"/>
            <p:cNvSpPr/>
            <p:nvPr/>
          </p:nvSpPr>
          <p:spPr>
            <a:xfrm>
              <a:off x="9865431" y="1220755"/>
              <a:ext cx="636615" cy="563724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C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上箭头 7"/>
            <p:cNvSpPr/>
            <p:nvPr/>
          </p:nvSpPr>
          <p:spPr>
            <a:xfrm>
              <a:off x="10502046" y="836713"/>
              <a:ext cx="576064" cy="602128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上箭头 8"/>
            <p:cNvSpPr/>
            <p:nvPr/>
          </p:nvSpPr>
          <p:spPr>
            <a:xfrm>
              <a:off x="11089349" y="1604798"/>
              <a:ext cx="480053" cy="5253201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7729" y="2499995"/>
            <a:ext cx="2072366" cy="2072636"/>
            <a:chOff x="8158034" y="2660915"/>
            <a:chExt cx="2763515" cy="2763515"/>
          </a:xfrm>
        </p:grpSpPr>
        <p:sp>
          <p:nvSpPr>
            <p:cNvPr id="10" name="椭圆 9"/>
            <p:cNvSpPr/>
            <p:nvPr/>
          </p:nvSpPr>
          <p:spPr>
            <a:xfrm>
              <a:off x="8158034" y="2660915"/>
              <a:ext cx="2763515" cy="27635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242424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369534" y="4082189"/>
              <a:ext cx="2340515" cy="759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成本低于净值：盈</a:t>
              </a:r>
              <a:endParaRPr lang="en-US" altLang="zh-CN" sz="1000" dirty="0">
                <a:solidFill>
                  <a:srgbClr val="242424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成本高于净值：亏</a:t>
              </a:r>
              <a:endParaRPr lang="en-US" altLang="zh-CN" sz="1000" dirty="0">
                <a:solidFill>
                  <a:srgbClr val="242424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339306" y="3614064"/>
              <a:ext cx="2400970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DC243F"/>
                  </a:solidFill>
                </a:rPr>
                <a:t>盈亏情况，一目了然</a:t>
              </a:r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628523"/>
              </p:ext>
            </p:extLst>
          </p:nvPr>
        </p:nvGraphicFramePr>
        <p:xfrm>
          <a:off x="492499" y="922815"/>
          <a:ext cx="4906656" cy="2173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521567" y="3311386"/>
            <a:ext cx="4977987" cy="137706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308DA2"/>
                </a:solidFill>
              </a:rPr>
              <a:t>青色：平均持仓成本</a:t>
            </a: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黑色：基金单位净值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平均持仓成本 </a:t>
            </a:r>
            <a:r>
              <a:rPr lang="en-US" altLang="zh-CN" sz="1000" dirty="0">
                <a:solidFill>
                  <a:srgbClr val="242424"/>
                </a:solidFill>
              </a:rPr>
              <a:t>= </a:t>
            </a:r>
            <a:r>
              <a:rPr lang="zh-CN" altLang="en-US" sz="1000" dirty="0">
                <a:solidFill>
                  <a:srgbClr val="242424"/>
                </a:solidFill>
              </a:rPr>
              <a:t>持仓成本 </a:t>
            </a:r>
            <a:r>
              <a:rPr lang="en-US" altLang="zh-CN" sz="1000" dirty="0">
                <a:solidFill>
                  <a:srgbClr val="242424"/>
                </a:solidFill>
              </a:rPr>
              <a:t>÷ </a:t>
            </a:r>
            <a:r>
              <a:rPr lang="zh-CN" altLang="en-US" sz="1000" dirty="0">
                <a:solidFill>
                  <a:srgbClr val="242424"/>
                </a:solidFill>
              </a:rPr>
              <a:t>持仓份额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反映了交易成本与市场行情的变动情况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例：赎回申请时的净值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卖出价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高于成本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买入价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，则确认后的成本下降，盈利提升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38896" y="2046244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买入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持仓详情页：平均持仓成本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-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基金单位净值曲线</a:t>
            </a:r>
          </a:p>
        </p:txBody>
      </p:sp>
      <p:grpSp>
        <p:nvGrpSpPr>
          <p:cNvPr id="22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592049" y="1071591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卖出</a:t>
            </a:r>
          </a:p>
        </p:txBody>
      </p:sp>
    </p:spTree>
    <p:extLst>
      <p:ext uri="{BB962C8B-B14F-4D97-AF65-F5344CB8AC3E}">
        <p14:creationId xmlns:p14="http://schemas.microsoft.com/office/powerpoint/2010/main" val="22072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3" name="椭圆 2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308DA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00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5" name="燕尾形 4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166715" y="368137"/>
            <a:ext cx="2810568" cy="54937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ea typeface="微软雅黑"/>
                <a:cs typeface="微软雅黑"/>
              </a:rPr>
              <a:t>What’s wrong?</a:t>
            </a:r>
            <a:endParaRPr lang="en-US" altLang="zh-CN" sz="2400" b="1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70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7855" y="830890"/>
            <a:ext cx="2051733" cy="3927508"/>
            <a:chOff x="623888" y="1107853"/>
            <a:chExt cx="2736000" cy="52366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0" b="24336"/>
            <a:stretch/>
          </p:blipFill>
          <p:spPr>
            <a:xfrm>
              <a:off x="623888" y="1107853"/>
              <a:ext cx="2736000" cy="5236677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756775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成本净值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646968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537161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31508" y="4336746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539240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446972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62330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平均成本：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-0.70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98965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单位净值：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-0.50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41820" y="803001"/>
            <a:ext cx="2060360" cy="3969545"/>
            <a:chOff x="4841783" y="1069702"/>
            <a:chExt cx="2747504" cy="529272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05" b="23605"/>
            <a:stretch/>
          </p:blipFill>
          <p:spPr>
            <a:xfrm>
              <a:off x="4847535" y="3832860"/>
              <a:ext cx="2736000" cy="252956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" b="64528"/>
            <a:stretch/>
          </p:blipFill>
          <p:spPr>
            <a:xfrm>
              <a:off x="4853287" y="1106887"/>
              <a:ext cx="2736000" cy="2725973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4983089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873282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盈亏情况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763475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857822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65554" y="4561841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673286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983088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累计收益：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0.86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841783" y="1069702"/>
              <a:ext cx="2736000" cy="5256000"/>
            </a:xfrm>
            <a:prstGeom prst="rect">
              <a:avLst/>
            </a:prstGeom>
            <a:noFill/>
            <a:ln w="9525">
              <a:solidFill>
                <a:srgbClr val="DC243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921763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持仓收益：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24412" y="830890"/>
            <a:ext cx="2051733" cy="3914111"/>
            <a:chOff x="8833700" y="1106887"/>
            <a:chExt cx="2736000" cy="5218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1" b="23982"/>
            <a:stretch/>
          </p:blipFill>
          <p:spPr>
            <a:xfrm>
              <a:off x="8833700" y="1106887"/>
              <a:ext cx="2736000" cy="5218815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34" name="矩形 33"/>
            <p:cNvSpPr/>
            <p:nvPr/>
          </p:nvSpPr>
          <p:spPr>
            <a:xfrm>
              <a:off x="8963515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9853708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743901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业绩走势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838248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745980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653712" y="4335780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持仓详情页：成本净值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盈亏情况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业绩走势曲线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27" y="63124"/>
            <a:ext cx="2051733" cy="616170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333201" y="3564732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281397" y="4034926"/>
            <a:ext cx="227217" cy="125118"/>
          </a:xfrm>
          <a:prstGeom prst="wedgeRoundRectCallout">
            <a:avLst>
              <a:gd name="adj1" fmla="val 49804"/>
              <a:gd name="adj2" fmla="val -65278"/>
              <a:gd name="adj3" fmla="val 16667"/>
            </a:avLst>
          </a:prstGeom>
          <a:solidFill>
            <a:srgbClr val="F632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0194" y="4018946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0.80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256540" y="3404555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0" y="677420"/>
            <a:ext cx="2051733" cy="5386501"/>
          </a:xfrm>
          <a:prstGeom prst="rect">
            <a:avLst/>
          </a:prstGeom>
        </p:spPr>
      </p:pic>
      <p:sp>
        <p:nvSpPr>
          <p:cNvPr id="52" name="圆角矩形标注 51"/>
          <p:cNvSpPr/>
          <p:nvPr/>
        </p:nvSpPr>
        <p:spPr>
          <a:xfrm>
            <a:off x="2201885" y="3951947"/>
            <a:ext cx="229470" cy="125118"/>
          </a:xfrm>
          <a:prstGeom prst="wedgeRoundRectCallout">
            <a:avLst>
              <a:gd name="adj1" fmla="val 46660"/>
              <a:gd name="adj2" fmla="val 67471"/>
              <a:gd name="adj3" fmla="val 16667"/>
            </a:avLst>
          </a:prstGeom>
          <a:solidFill>
            <a:srgbClr val="1C9A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51810" y="3933714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-0.50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5" y="833750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8764" y="830891"/>
            <a:ext cx="2321698" cy="4128001"/>
            <a:chOff x="1263606" y="1107854"/>
            <a:chExt cx="3096000" cy="55040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606" y="1107854"/>
              <a:ext cx="3096000" cy="5504001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33429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陆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2087569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基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84084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战</a:t>
              </a:r>
              <a:endParaRPr lang="zh-CN" alt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594120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报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460500" y="3187700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b="1" dirty="0">
                  <a:solidFill>
                    <a:schemeClr val="bg1"/>
                  </a:solidFill>
                </a:rPr>
                <a:t>三周年庆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· 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纪念战报  二〇一五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–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二〇一八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447800" y="4870450"/>
              <a:ext cx="457200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</a:rPr>
                <a:t>我们见证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460500" y="1813746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chemeClr val="bg1"/>
                  </a:solidFill>
                </a:rPr>
                <a:t>上海陆金所基金管理有限公司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681162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943099" y="4870450"/>
              <a:ext cx="2200275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既有搞基的情怀，也有过硬的技术，还有创新的意识，没毛病！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15303" y="830891"/>
            <a:ext cx="2401010" cy="4128000"/>
            <a:chOff x="8421500" y="1107855"/>
            <a:chExt cx="3201763" cy="5504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700" y="1107855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24" name="矩形 23"/>
            <p:cNvSpPr/>
            <p:nvPr/>
          </p:nvSpPr>
          <p:spPr>
            <a:xfrm>
              <a:off x="8873937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9264650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收 益 概 况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421500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每日收益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28.55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56463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持仓收益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271.10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448800" y="2489200"/>
              <a:ext cx="1145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累计收益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4350.50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448800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580086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832850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20160101</a:t>
              </a:r>
              <a:endParaRPr lang="zh-CN" altLang="en-US" sz="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875587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20180901</a:t>
              </a:r>
              <a:endParaRPr lang="zh-CN" altLang="en-US" sz="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534588" y="5829300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1000.00</a:t>
              </a:r>
              <a:endParaRPr lang="zh-CN" altLang="en-US" sz="4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34588" y="5403933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2000.00</a:t>
              </a:r>
              <a:endParaRPr lang="zh-CN" altLang="en-US" sz="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534588" y="4999037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3000.00</a:t>
              </a:r>
              <a:endParaRPr lang="zh-CN" altLang="en-US" sz="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8534588" y="4577201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4000.00</a:t>
              </a:r>
              <a:endParaRPr lang="zh-CN" altLang="en-US" sz="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09000" y="3171491"/>
              <a:ext cx="3025312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陆基战力排行榜：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持仓收益率达到</a:t>
              </a:r>
              <a:r>
                <a:rPr lang="en-US" altLang="zh-CN" sz="800" dirty="0">
                  <a:solidFill>
                    <a:srgbClr val="DC243F"/>
                  </a:solidFill>
                </a:rPr>
                <a:t>8.25%</a:t>
              </a:r>
              <a:r>
                <a:rPr lang="zh-CN" altLang="en-US" sz="800" dirty="0">
                  <a:solidFill>
                    <a:srgbClr val="093795"/>
                  </a:solidFill>
                </a:rPr>
                <a:t>，超越了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65%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的基友！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581053" y="4294908"/>
              <a:ext cx="1901689" cy="640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投资陆基金共赚了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4350.50</a:t>
              </a:r>
              <a:r>
                <a:rPr lang="zh-CN" altLang="en-US" sz="800" dirty="0">
                  <a:solidFill>
                    <a:srgbClr val="093795"/>
                  </a:solidFill>
                </a:rPr>
                <a:t>元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33%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全国排名</a:t>
              </a:r>
              <a:r>
                <a:rPr lang="en-US" altLang="zh-CN" sz="800" dirty="0">
                  <a:solidFill>
                    <a:srgbClr val="DC243F"/>
                  </a:solidFill>
                </a:rPr>
                <a:t>TOP72%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1407" y="3621911"/>
              <a:ext cx="380498" cy="361784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8509000" y="3962965"/>
              <a:ext cx="1215324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累计收益走势图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2884" y="3899604"/>
              <a:ext cx="1029858" cy="403225"/>
            </a:xfrm>
            <a:prstGeom prst="rect">
              <a:avLst/>
            </a:prstGeom>
          </p:spPr>
        </p:pic>
      </p:grpSp>
      <p:sp>
        <p:nvSpPr>
          <p:cNvPr id="60" name="矩形 59"/>
          <p:cNvSpPr/>
          <p:nvPr/>
        </p:nvSpPr>
        <p:spPr>
          <a:xfrm>
            <a:off x="4002955" y="1423720"/>
            <a:ext cx="1138089" cy="24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500" b="1" dirty="0">
                <a:solidFill>
                  <a:srgbClr val="093795"/>
                </a:solidFill>
              </a:rPr>
              <a:t>谁 还 记 得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79" y="0"/>
            <a:ext cx="2892842" cy="5143500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>
          <a:xfrm>
            <a:off x="3523791" y="1992085"/>
            <a:ext cx="867852" cy="293915"/>
          </a:xfrm>
          <a:prstGeom prst="wedgeRoundRectCallout">
            <a:avLst>
              <a:gd name="adj1" fmla="val 45834"/>
              <a:gd name="adj2" fmla="val 68982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20160705</a:t>
            </a:r>
            <a:r>
              <a:rPr lang="zh-CN" altLang="en-US" sz="900" dirty="0"/>
              <a:t>首次开户成基民</a:t>
            </a:r>
          </a:p>
        </p:txBody>
      </p:sp>
      <p:sp>
        <p:nvSpPr>
          <p:cNvPr id="61" name="圆角矩形标注 60"/>
          <p:cNvSpPr/>
          <p:nvPr/>
        </p:nvSpPr>
        <p:spPr>
          <a:xfrm>
            <a:off x="4751026" y="1946740"/>
            <a:ext cx="867852" cy="293915"/>
          </a:xfrm>
          <a:prstGeom prst="wedgeRoundRectCallout">
            <a:avLst>
              <a:gd name="adj1" fmla="val -58418"/>
              <a:gd name="adj2" fmla="val 56019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20160706</a:t>
            </a:r>
            <a:r>
              <a:rPr lang="zh-CN" altLang="en-US" sz="900" dirty="0"/>
              <a:t>首次申购成功</a:t>
            </a:r>
          </a:p>
        </p:txBody>
      </p:sp>
      <p:sp>
        <p:nvSpPr>
          <p:cNvPr id="62" name="圆角矩形标注 61"/>
          <p:cNvSpPr/>
          <p:nvPr/>
        </p:nvSpPr>
        <p:spPr>
          <a:xfrm>
            <a:off x="3523791" y="3135742"/>
            <a:ext cx="867852" cy="293915"/>
          </a:xfrm>
          <a:prstGeom prst="wedgeRoundRectCallout">
            <a:avLst>
              <a:gd name="adj1" fmla="val 38152"/>
              <a:gd name="adj2" fmla="val -76851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2010914</a:t>
            </a:r>
            <a:r>
              <a:rPr lang="zh-CN" altLang="en-US" sz="900" dirty="0"/>
              <a:t>首次开通定投</a:t>
            </a:r>
          </a:p>
        </p:txBody>
      </p:sp>
      <p:sp>
        <p:nvSpPr>
          <p:cNvPr id="63" name="圆角矩形标注 62"/>
          <p:cNvSpPr/>
          <p:nvPr/>
        </p:nvSpPr>
        <p:spPr>
          <a:xfrm>
            <a:off x="4996665" y="2533650"/>
            <a:ext cx="698544" cy="391053"/>
          </a:xfrm>
          <a:prstGeom prst="wedgeRoundRectCallout">
            <a:avLst>
              <a:gd name="adj1" fmla="val -55099"/>
              <a:gd name="adj2" fmla="val 34097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20160808</a:t>
            </a:r>
            <a:r>
              <a:rPr lang="zh-CN" altLang="en-US" sz="900" dirty="0"/>
              <a:t>首次获得分红</a:t>
            </a:r>
          </a:p>
        </p:txBody>
      </p:sp>
      <p:sp>
        <p:nvSpPr>
          <p:cNvPr id="32" name="上凸弯带形 31"/>
          <p:cNvSpPr/>
          <p:nvPr/>
        </p:nvSpPr>
        <p:spPr>
          <a:xfrm>
            <a:off x="3644290" y="3555561"/>
            <a:ext cx="1848799" cy="451247"/>
          </a:xfrm>
          <a:prstGeom prst="ellipseRibbon2">
            <a:avLst>
              <a:gd name="adj1" fmla="val 25000"/>
              <a:gd name="adj2" fmla="val 65454"/>
              <a:gd name="adj3" fmla="val 12500"/>
            </a:avLst>
          </a:prstGeom>
          <a:noFill/>
          <a:ln>
            <a:solidFill>
              <a:srgbClr val="09379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200" b="1" dirty="0">
                <a:solidFill>
                  <a:srgbClr val="093795"/>
                </a:solidFill>
              </a:rPr>
              <a:t>我 还 记 得</a:t>
            </a:r>
          </a:p>
        </p:txBody>
      </p:sp>
      <p:sp>
        <p:nvSpPr>
          <p:cNvPr id="33" name="矩形 32"/>
          <p:cNvSpPr/>
          <p:nvPr/>
        </p:nvSpPr>
        <p:spPr>
          <a:xfrm>
            <a:off x="3453553" y="4023972"/>
            <a:ext cx="2241655" cy="90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rgbClr val="093795"/>
                </a:solidFill>
              </a:rPr>
              <a:t>20180507</a:t>
            </a:r>
            <a:r>
              <a:rPr lang="zh-CN" altLang="en-US" sz="800" dirty="0">
                <a:solidFill>
                  <a:srgbClr val="093795"/>
                </a:solidFill>
              </a:rPr>
              <a:t>收益率达历史峰值，排名</a:t>
            </a:r>
            <a:r>
              <a:rPr lang="en-US" altLang="zh-CN" sz="800" dirty="0">
                <a:solidFill>
                  <a:srgbClr val="DC243F"/>
                </a:solidFill>
              </a:rPr>
              <a:t>TOP10%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093795"/>
                </a:solidFill>
              </a:rPr>
              <a:t>一共搞过</a:t>
            </a:r>
            <a:r>
              <a:rPr lang="en-US" altLang="zh-CN" sz="800" dirty="0">
                <a:solidFill>
                  <a:srgbClr val="093795"/>
                </a:solidFill>
              </a:rPr>
              <a:t>66</a:t>
            </a:r>
            <a:r>
              <a:rPr lang="zh-CN" altLang="en-US" sz="800" dirty="0">
                <a:solidFill>
                  <a:srgbClr val="093795"/>
                </a:solidFill>
              </a:rPr>
              <a:t>只产品，</a:t>
            </a:r>
            <a:r>
              <a:rPr lang="en-US" altLang="zh-CN" sz="800" dirty="0">
                <a:solidFill>
                  <a:srgbClr val="093795"/>
                </a:solidFill>
              </a:rPr>
              <a:t>8</a:t>
            </a:r>
            <a:r>
              <a:rPr lang="zh-CN" altLang="en-US" sz="800" dirty="0">
                <a:solidFill>
                  <a:srgbClr val="093795"/>
                </a:solidFill>
              </a:rPr>
              <a:t>种基金类型；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最喜欢搞</a:t>
            </a:r>
            <a:r>
              <a:rPr lang="zh-CN" altLang="en-US" sz="800" dirty="0">
                <a:solidFill>
                  <a:srgbClr val="093795"/>
                </a:solidFill>
              </a:rPr>
              <a:t>的还是货基，总市值占比</a:t>
            </a:r>
            <a:r>
              <a:rPr lang="en-US" altLang="zh-CN" sz="800" dirty="0">
                <a:solidFill>
                  <a:srgbClr val="093795"/>
                </a:solidFill>
              </a:rPr>
              <a:t>85%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最晚搞基记录</a:t>
            </a:r>
            <a:r>
              <a:rPr lang="zh-CN" altLang="en-US" sz="800" dirty="0">
                <a:solidFill>
                  <a:srgbClr val="093795"/>
                </a:solidFill>
              </a:rPr>
              <a:t>是</a:t>
            </a:r>
            <a:r>
              <a:rPr lang="en-US" altLang="zh-CN" sz="800" dirty="0">
                <a:solidFill>
                  <a:srgbClr val="093795"/>
                </a:solidFill>
              </a:rPr>
              <a:t>20170607</a:t>
            </a:r>
            <a:r>
              <a:rPr lang="zh-CN" altLang="en-US" sz="800" dirty="0">
                <a:solidFill>
                  <a:srgbClr val="093795"/>
                </a:solidFill>
              </a:rPr>
              <a:t>凌晨</a:t>
            </a:r>
            <a:r>
              <a:rPr lang="en-US" altLang="zh-CN" sz="800" dirty="0">
                <a:solidFill>
                  <a:srgbClr val="093795"/>
                </a:solidFill>
              </a:rPr>
              <a:t>04</a:t>
            </a:r>
            <a:r>
              <a:rPr lang="zh-CN" altLang="en-US" sz="800" dirty="0">
                <a:solidFill>
                  <a:srgbClr val="093795"/>
                </a:solidFill>
              </a:rPr>
              <a:t>点</a:t>
            </a:r>
            <a:r>
              <a:rPr lang="en-US" altLang="zh-CN" sz="800" dirty="0">
                <a:solidFill>
                  <a:srgbClr val="093795"/>
                </a:solidFill>
              </a:rPr>
              <a:t>15</a:t>
            </a:r>
            <a:r>
              <a:rPr lang="zh-CN" altLang="en-US" sz="800" dirty="0">
                <a:solidFill>
                  <a:srgbClr val="093795"/>
                </a:solidFill>
              </a:rPr>
              <a:t>分，少年，身体是革命的本钱啊！</a:t>
            </a:r>
          </a:p>
        </p:txBody>
      </p:sp>
      <p:sp>
        <p:nvSpPr>
          <p:cNvPr id="64" name="矩形 63"/>
          <p:cNvSpPr/>
          <p:nvPr/>
        </p:nvSpPr>
        <p:spPr>
          <a:xfrm>
            <a:off x="3718884" y="1074998"/>
            <a:ext cx="1721420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r>
              <a:rPr lang="zh-CN" altLang="en-US" sz="700" dirty="0">
                <a:solidFill>
                  <a:srgbClr val="2C3533"/>
                </a:solidFill>
              </a:rPr>
              <a:t>我的陆基战报</a:t>
            </a:r>
          </a:p>
        </p:txBody>
      </p:sp>
    </p:spTree>
    <p:extLst>
      <p:ext uri="{BB962C8B-B14F-4D97-AF65-F5344CB8AC3E}">
        <p14:creationId xmlns:p14="http://schemas.microsoft.com/office/powerpoint/2010/main" val="347067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10532" y="830890"/>
            <a:ext cx="2321698" cy="4128000"/>
            <a:chOff x="625100" y="1107853"/>
            <a:chExt cx="3096000" cy="55040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00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5" name="矩形 64"/>
            <p:cNvSpPr/>
            <p:nvPr/>
          </p:nvSpPr>
          <p:spPr>
            <a:xfrm>
              <a:off x="1414275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一 字 了 然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714500" y="4414838"/>
              <a:ext cx="1281113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怎么这么稳？！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350586" y="4979988"/>
              <a:ext cx="1645028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093795"/>
                  </a:solidFill>
                </a:rPr>
                <a:t>选基 择时 耐性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021975" y="5542185"/>
              <a:ext cx="2302250" cy="7813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三朝相伴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水穷处、云起时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第四载，更精彩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042656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44296" y="830890"/>
            <a:ext cx="2321698" cy="4128000"/>
            <a:chOff x="4548793" y="1107853"/>
            <a:chExt cx="3096000" cy="5504000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93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1" name="矩形 70"/>
            <p:cNvSpPr/>
            <p:nvPr/>
          </p:nvSpPr>
          <p:spPr>
            <a:xfrm>
              <a:off x="5337968" y="1909772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为 你 推 荐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337968" y="5505450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查看我的陆基数据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5337968" y="6178505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D34328"/>
                  </a:solidFill>
                </a:rPr>
                <a:t>翻阅往期战报 </a:t>
              </a:r>
              <a:r>
                <a:rPr lang="en-US" altLang="zh-CN" sz="800" dirty="0">
                  <a:solidFill>
                    <a:srgbClr val="D34328"/>
                  </a:solidFill>
                </a:rPr>
                <a:t>&gt;</a:t>
              </a:r>
              <a:endParaRPr lang="zh-CN" altLang="en-US" sz="800" dirty="0">
                <a:solidFill>
                  <a:srgbClr val="D34328"/>
                </a:solidFill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88" b="63974"/>
            <a:stretch/>
          </p:blipFill>
          <p:spPr>
            <a:xfrm>
              <a:off x="4699761" y="2454834"/>
              <a:ext cx="2795654" cy="2735352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4959157" y="1433330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36137" y="830890"/>
            <a:ext cx="2392214" cy="4128000"/>
            <a:chOff x="581592" y="1107853"/>
            <a:chExt cx="3190034" cy="5504000"/>
          </a:xfrm>
        </p:grpSpPr>
        <p:grpSp>
          <p:nvGrpSpPr>
            <p:cNvPr id="99" name="组合 98"/>
            <p:cNvGrpSpPr/>
            <p:nvPr/>
          </p:nvGrpSpPr>
          <p:grpSpPr>
            <a:xfrm>
              <a:off x="581592" y="1107853"/>
              <a:ext cx="3190034" cy="5504000"/>
              <a:chOff x="581592" y="1107853"/>
              <a:chExt cx="3190034" cy="5504000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56" y="1107853"/>
                <a:ext cx="3096000" cy="5504000"/>
              </a:xfrm>
              <a:prstGeom prst="rect">
                <a:avLst/>
              </a:prstGeom>
              <a:ln>
                <a:solidFill>
                  <a:srgbClr val="DC243F"/>
                </a:solidFill>
              </a:ln>
            </p:spPr>
          </p:pic>
          <p:sp>
            <p:nvSpPr>
              <p:cNvPr id="79" name="矩形 78"/>
              <p:cNvSpPr/>
              <p:nvPr/>
            </p:nvSpPr>
            <p:spPr>
              <a:xfrm>
                <a:off x="1035843" y="1424424"/>
                <a:ext cx="2295525" cy="190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700" dirty="0">
                    <a:solidFill>
                      <a:srgbClr val="2C3533"/>
                    </a:solidFill>
                  </a:rPr>
                  <a:t>我的陆基战报</a:t>
                </a: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26556" y="1908996"/>
                <a:ext cx="1517650" cy="3262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srgbClr val="093795"/>
                    </a:solidFill>
                  </a:rPr>
                  <a:t>持 仓 概 况</a:t>
                </a: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81592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持仓产品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28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只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704826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持仓类型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6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种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610706" y="2489200"/>
                <a:ext cx="1145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持仓市值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87654.00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元</a:t>
                </a: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610706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2741992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>
                <a:off x="670906" y="3171491"/>
                <a:ext cx="3025312" cy="366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陆基战力排行榜：</a:t>
                </a:r>
                <a:endParaRPr lang="en-US" altLang="zh-CN" sz="800" dirty="0">
                  <a:solidFill>
                    <a:srgbClr val="093795"/>
                  </a:solidFill>
                </a:endParaRPr>
              </a:p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持仓产品数量，超过了</a:t>
                </a:r>
                <a:r>
                  <a:rPr lang="en-US" altLang="zh-CN" sz="800" dirty="0">
                    <a:solidFill>
                      <a:srgbClr val="DC243F"/>
                    </a:solidFill>
                  </a:rPr>
                  <a:t>74%</a:t>
                </a:r>
                <a:r>
                  <a:rPr lang="zh-CN" altLang="en-US" sz="800" dirty="0">
                    <a:solidFill>
                      <a:srgbClr val="093795"/>
                    </a:solidFill>
                  </a:rPr>
                  <a:t>的基友！</a:t>
                </a:r>
              </a:p>
            </p:txBody>
          </p:sp>
          <p:pic>
            <p:nvPicPr>
              <p:cNvPr id="98" name="图片 9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8" b="21810"/>
              <a:stretch/>
            </p:blipFill>
            <p:spPr>
              <a:xfrm>
                <a:off x="984965" y="3559140"/>
                <a:ext cx="2411477" cy="2764387"/>
              </a:xfrm>
              <a:prstGeom prst="rect">
                <a:avLst/>
              </a:prstGeom>
            </p:spPr>
          </p:pic>
        </p:grpSp>
        <p:sp>
          <p:nvSpPr>
            <p:cNvPr id="101" name="文本框 100"/>
            <p:cNvSpPr txBox="1"/>
            <p:nvPr/>
          </p:nvSpPr>
          <p:spPr>
            <a:xfrm>
              <a:off x="2357439" y="5371805"/>
              <a:ext cx="512008" cy="184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数量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只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965396" y="5371805"/>
              <a:ext cx="3976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市值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元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357439" y="5568692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3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869447" y="5568692"/>
              <a:ext cx="526997" cy="287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50000.00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357439" y="5862608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5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869447" y="5862608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6000.00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357439" y="6144897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8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869447" y="6144897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700.00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</p:grpSp>
      <p:sp>
        <p:nvSpPr>
          <p:cNvPr id="49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</a:p>
        </p:txBody>
      </p:sp>
    </p:spTree>
    <p:extLst>
      <p:ext uri="{BB962C8B-B14F-4D97-AF65-F5344CB8AC3E}">
        <p14:creationId xmlns:p14="http://schemas.microsoft.com/office/powerpoint/2010/main" val="26693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1219812" y="1745723"/>
            <a:ext cx="6704381" cy="561682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3200" dirty="0" smtClean="0">
                <a:solidFill>
                  <a:schemeClr val="bg1"/>
                </a:solidFill>
              </a:rPr>
              <a:t>陆金所权益类产品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收益率计算的</a:t>
            </a:r>
            <a:r>
              <a:rPr kumimoji="1" lang="zh-CN" altLang="en-US" sz="3200" dirty="0" smtClean="0">
                <a:solidFill>
                  <a:schemeClr val="bg1"/>
                </a:solidFill>
              </a:rPr>
              <a:t>尝试</a:t>
            </a:r>
            <a:endParaRPr kumimoji="1"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271654" y="2779508"/>
            <a:ext cx="2600694" cy="561682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3200" b="1" dirty="0" smtClean="0">
                <a:solidFill>
                  <a:schemeClr val="bg1"/>
                </a:solidFill>
              </a:rPr>
              <a:t>与大家共勉！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3458" y="129128"/>
            <a:ext cx="677090" cy="39240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100" dirty="0" smtClean="0">
                <a:solidFill>
                  <a:schemeClr val="bg1"/>
                </a:solidFill>
              </a:rPr>
              <a:t>创新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2477528" y="1891145"/>
            <a:ext cx="1566507" cy="315461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累计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收益率   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=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74860" y="1562950"/>
            <a:ext cx="8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EF5B35"/>
                </a:solidFill>
                <a:latin typeface="+mn-ea"/>
              </a:rPr>
              <a:t>∑ 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收益</a:t>
            </a:r>
            <a:endParaRPr lang="zh-CN" altLang="en-US" b="1" dirty="0">
              <a:solidFill>
                <a:srgbClr val="EF5B35"/>
              </a:solidFill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74860" y="2129327"/>
            <a:ext cx="8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EF5B35"/>
                </a:solidFill>
                <a:latin typeface="+mn-ea"/>
              </a:rPr>
              <a:t>∑ </a:t>
            </a:r>
            <a:r>
              <a:rPr lang="zh-CN" altLang="en-US" b="1" dirty="0" smtClean="0">
                <a:solidFill>
                  <a:srgbClr val="EF5B35"/>
                </a:solidFill>
                <a:latin typeface="+mn-ea"/>
              </a:rPr>
              <a:t>成本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4165985" y="2048825"/>
            <a:ext cx="1333500" cy="3600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030422" y="3646513"/>
            <a:ext cx="6319722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收益累加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/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成本累加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历史所有申购的钱计入成本，赎回的钱不从成本里扣除；所有赚的钱沉淀在收益，赎回并不带走收益。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总的概念：</a:t>
            </a:r>
            <a:r>
              <a:rPr lang="en-US" altLang="en-US" sz="1000" dirty="0" smtClean="0">
                <a:solidFill>
                  <a:srgbClr val="242424"/>
                </a:solidFill>
                <a:latin typeface="+mn-ea"/>
              </a:rPr>
              <a:t>共用了多少钱，共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赚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了多少钱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45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举例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1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3626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用户疑问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我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应该赚了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个点，跑赢大盘啦！为啥平台展示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个点？（成本没带走）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199663"/>
              </p:ext>
            </p:extLst>
          </p:nvPr>
        </p:nvGraphicFramePr>
        <p:xfrm>
          <a:off x="309958" y="1037046"/>
          <a:ext cx="8229600" cy="82834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</a:t>
                      </a:r>
                      <a:r>
                        <a:rPr lang="mr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  <a:endParaRPr lang="mr-IN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  <a:endParaRPr lang="mr-IN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nb-NO" altLang="zh-CN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0" i="0" u="none" strike="noStrike" dirty="0" smtClean="0">
                          <a:solidFill>
                            <a:srgbClr val="FF4343"/>
                          </a:solidFill>
                          <a:effectLst/>
                          <a:latin typeface="宋体"/>
                        </a:rPr>
                        <a:t>10%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altLang="zh-CN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  <a:endParaRPr lang="is-IS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r>
                        <a:rPr lang="zh-CN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defTabSz="457128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2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举例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2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730964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用户疑问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我剩余的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5000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份，先是赚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，后又亏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en-US" altLang="zh-CN" sz="1000" dirty="0">
                <a:solidFill>
                  <a:srgbClr val="242424"/>
                </a:solidFill>
                <a:latin typeface="+mn-ea"/>
              </a:rPr>
              <a:t>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基本没赚没亏吧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？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为啥还赚了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个点？（收益没带走）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094272"/>
              </p:ext>
            </p:extLst>
          </p:nvPr>
        </p:nvGraphicFramePr>
        <p:xfrm>
          <a:off x="309958" y="1037046"/>
          <a:ext cx="8229600" cy="82834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</a:t>
                      </a:r>
                      <a:r>
                        <a:rPr lang="mr-IN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1.1</a:t>
                      </a:r>
                      <a:endParaRPr lang="nb-NO" sz="10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1C9A00"/>
                          </a:solidFill>
                          <a:effectLst/>
                          <a:latin typeface="宋体"/>
                        </a:rPr>
                        <a:t>≈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1C9A00"/>
                          </a:solidFill>
                          <a:effectLst/>
                          <a:latin typeface="宋体"/>
                        </a:rPr>
                        <a:t>1</a:t>
                      </a:r>
                      <a:endParaRPr lang="it-IT" sz="1000" b="0" i="0" u="none" strike="noStrike" dirty="0">
                        <a:solidFill>
                          <a:srgbClr val="1C9A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mr-I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en-US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0</a:t>
                      </a:r>
                      <a:r>
                        <a:rPr lang="mr-I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008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altLang="zh-C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-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5</a:t>
                      </a:r>
                      <a:r>
                        <a:rPr lang="en-US" altLang="zh-CN" sz="1000" b="0" i="0" u="none" strike="noStrike" dirty="0" smtClean="0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altLang="zh-C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00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</a:t>
                      </a:r>
                      <a:r>
                        <a:rPr lang="mr-I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+5</a:t>
                      </a:r>
                      <a:r>
                        <a:rPr lang="mr-IN" altLang="zh-CN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%</a:t>
                      </a:r>
                      <a:endParaRPr lang="mr-IN" sz="1000" b="0" i="0" u="none" strike="noStrike" dirty="0">
                        <a:solidFill>
                          <a:srgbClr val="FF0000"/>
                        </a:solidFill>
                        <a:effectLst/>
                        <a:latin typeface="宋体"/>
                      </a:endParaRP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45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060245" y="1993296"/>
            <a:ext cx="3023511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持仓收益率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20725" y="1554715"/>
            <a:ext cx="2702551" cy="43858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奔向权益类的起点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0227" y="129128"/>
            <a:ext cx="1703551" cy="39240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en-US" altLang="zh-CN" sz="2100" dirty="0" smtClean="0">
                <a:solidFill>
                  <a:schemeClr val="bg1"/>
                </a:solidFill>
              </a:rPr>
              <a:t>What’s</a:t>
            </a:r>
            <a:r>
              <a:rPr kumimoji="1" lang="zh-CN" altLang="en-US" sz="2100" dirty="0" smtClean="0">
                <a:solidFill>
                  <a:schemeClr val="bg1"/>
                </a:solidFill>
              </a:rPr>
              <a:t> </a:t>
            </a:r>
            <a:r>
              <a:rPr kumimoji="1" lang="zh-CN" altLang="zh-CN" sz="2100" dirty="0" smtClean="0">
                <a:solidFill>
                  <a:schemeClr val="bg1"/>
                </a:solidFill>
              </a:rPr>
              <a:t>r</a:t>
            </a:r>
            <a:r>
              <a:rPr kumimoji="1" lang="en-US" altLang="zh-CN" sz="2100" dirty="0" err="1" smtClean="0">
                <a:solidFill>
                  <a:schemeClr val="bg1"/>
                </a:solidFill>
              </a:rPr>
              <a:t>ight</a:t>
            </a:r>
            <a:endParaRPr kumimoji="1" lang="zh-CN" alt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7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" y="0"/>
            <a:ext cx="1828562" cy="5143500"/>
          </a:xfrm>
          <a:prstGeom prst="rect">
            <a:avLst/>
          </a:prstGeom>
          <a:solidFill>
            <a:srgbClr val="308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829157" y="0"/>
            <a:ext cx="1828562" cy="5143500"/>
          </a:xfrm>
          <a:prstGeom prst="rect">
            <a:avLst/>
          </a:prstGeom>
          <a:solidFill>
            <a:srgbClr val="553A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657718" y="0"/>
            <a:ext cx="1828562" cy="5143500"/>
          </a:xfrm>
          <a:prstGeom prst="rect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5486280" y="0"/>
            <a:ext cx="1828562" cy="5143500"/>
          </a:xfrm>
          <a:prstGeom prst="rect">
            <a:avLst/>
          </a:prstGeom>
          <a:solidFill>
            <a:srgbClr val="F4A6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7314843" y="0"/>
            <a:ext cx="1828562" cy="5143500"/>
          </a:xfrm>
          <a:prstGeom prst="rect">
            <a:avLst/>
          </a:prstGeom>
          <a:solidFill>
            <a:srgbClr val="D343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2" name="直线连接符 11"/>
          <p:cNvCxnSpPr/>
          <p:nvPr/>
        </p:nvCxnSpPr>
        <p:spPr>
          <a:xfrm>
            <a:off x="596" y="2386705"/>
            <a:ext cx="9142809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54434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502626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4800" b="1" dirty="0">
                <a:solidFill>
                  <a:srgbClr val="308DA2"/>
                </a:solidFill>
              </a:rPr>
              <a:t>0</a:t>
            </a:r>
            <a:endParaRPr kumimoji="1" lang="zh-CN" altLang="en-US" sz="4800" b="1" dirty="0">
              <a:solidFill>
                <a:srgbClr val="308DA2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0512" y="2624542"/>
            <a:ext cx="1108728" cy="775587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WHAT’S WRONG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82996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椭圆 19"/>
          <p:cNvSpPr/>
          <p:nvPr/>
        </p:nvSpPr>
        <p:spPr>
          <a:xfrm>
            <a:off x="2331188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553A6C"/>
                </a:solidFill>
              </a:rPr>
              <a:t>1</a:t>
            </a:r>
            <a:endParaRPr kumimoji="1" lang="zh-CN" altLang="en-US" sz="4800" b="1" dirty="0">
              <a:solidFill>
                <a:srgbClr val="553A6C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89074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WHAT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11557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椭圆 20"/>
          <p:cNvSpPr/>
          <p:nvPr/>
        </p:nvSpPr>
        <p:spPr>
          <a:xfrm>
            <a:off x="4159749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2C3533"/>
                </a:solidFill>
              </a:rPr>
              <a:t>2</a:t>
            </a:r>
            <a:endParaRPr kumimoji="1" lang="zh-CN" altLang="en-US" sz="4800" b="1" dirty="0">
              <a:solidFill>
                <a:srgbClr val="2C353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17635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HOW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40119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5988311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F4A628"/>
                </a:solidFill>
              </a:rPr>
              <a:t>3</a:t>
            </a:r>
            <a:endParaRPr kumimoji="1" lang="zh-CN" altLang="en-US" sz="4800" b="1" dirty="0">
              <a:solidFill>
                <a:srgbClr val="F4A628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86281" y="2624542"/>
            <a:ext cx="1828560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APPLICATION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68682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椭圆 22"/>
          <p:cNvSpPr/>
          <p:nvPr/>
        </p:nvSpPr>
        <p:spPr>
          <a:xfrm>
            <a:off x="7816873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D34328"/>
                </a:solidFill>
              </a:rPr>
              <a:t>4</a:t>
            </a:r>
            <a:endParaRPr kumimoji="1" lang="zh-CN" altLang="en-US" sz="4800" b="1" dirty="0">
              <a:solidFill>
                <a:srgbClr val="D34328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86206" y="2624542"/>
            <a:ext cx="1285835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PROSPECT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12" name="椭圆 1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553A6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01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14" name="燕尾形 1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FFFF"/>
                </a:solidFill>
                <a:ea typeface="微软雅黑"/>
                <a:cs typeface="微软雅黑"/>
              </a:rPr>
              <a:t>WHAT</a:t>
            </a:r>
            <a:endParaRPr lang="en-US" altLang="zh-CN" sz="2400" b="1" dirty="0">
              <a:solidFill>
                <a:srgbClr val="FFFFFF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803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07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4343"/>
      </a:accent1>
      <a:accent2>
        <a:srgbClr val="009EA2"/>
      </a:accent2>
      <a:accent3>
        <a:srgbClr val="652C6E"/>
      </a:accent3>
      <a:accent4>
        <a:srgbClr val="FBEC85"/>
      </a:accent4>
      <a:accent5>
        <a:srgbClr val="FF7F01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5263</TotalTime>
  <Words>1559</Words>
  <Application>Microsoft Macintosh PowerPoint</Application>
  <PresentationFormat>全屏显示(16:9)</PresentationFormat>
  <Paragraphs>496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b a</cp:lastModifiedBy>
  <cp:revision>416</cp:revision>
  <dcterms:created xsi:type="dcterms:W3CDTF">2010-04-12T23:12:02Z</dcterms:created>
  <dcterms:modified xsi:type="dcterms:W3CDTF">2018-06-26T04:11:30Z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